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1.xml" ContentType="application/vnd.openxmlformats-officedocument.drawingml.chart+xml"/>
  <Override PartName="/ppt/notesSlides/notesSlide16.xml" ContentType="application/vnd.openxmlformats-officedocument.presentationml.notesSlide+xml"/>
  <Override PartName="/ppt/charts/chart2.xml" ContentType="application/vnd.openxmlformats-officedocument.drawingml.chart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3.xml" ContentType="application/vnd.openxmlformats-officedocument.drawingml.chart+xml"/>
  <Override PartName="/ppt/notesSlides/notesSlide20.xml" ContentType="application/vnd.openxmlformats-officedocument.presentationml.notesSlide+xml"/>
  <Override PartName="/ppt/charts/chart4.xml" ContentType="application/vnd.openxmlformats-officedocument.drawingml.chart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70" r:id="rId2"/>
    <p:sldId id="271" r:id="rId3"/>
    <p:sldId id="277" r:id="rId4"/>
    <p:sldId id="272" r:id="rId5"/>
    <p:sldId id="284" r:id="rId6"/>
    <p:sldId id="303" r:id="rId7"/>
    <p:sldId id="283" r:id="rId8"/>
    <p:sldId id="282" r:id="rId9"/>
    <p:sldId id="281" r:id="rId10"/>
    <p:sldId id="280" r:id="rId11"/>
    <p:sldId id="279" r:id="rId12"/>
    <p:sldId id="278" r:id="rId13"/>
    <p:sldId id="300" r:id="rId14"/>
    <p:sldId id="276" r:id="rId15"/>
    <p:sldId id="301" r:id="rId16"/>
    <p:sldId id="273" r:id="rId17"/>
    <p:sldId id="285" r:id="rId18"/>
    <p:sldId id="286" r:id="rId19"/>
    <p:sldId id="302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9" r:id="rId30"/>
    <p:sldId id="297" r:id="rId31"/>
    <p:sldId id="298" r:id="rId32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99FF"/>
    <a:srgbClr val="2D13CB"/>
    <a:srgbClr val="FF3399"/>
    <a:srgbClr val="FF3300"/>
    <a:srgbClr val="0000FF"/>
    <a:srgbClr val="0033CC"/>
    <a:srgbClr val="CC0099"/>
    <a:srgbClr val="CCCC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13" autoAdjust="0"/>
  </p:normalViewPr>
  <p:slideViewPr>
    <p:cSldViewPr>
      <p:cViewPr varScale="1">
        <p:scale>
          <a:sx n="62" d="100"/>
          <a:sy n="62" d="100"/>
        </p:scale>
        <p:origin x="5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5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4672176257147E-2"/>
          <c:y val="8.1665348728063497E-2"/>
          <c:w val="0.50826415252735357"/>
          <c:h val="0.822295220259231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 доходов  бюджета 2015 года</c:v>
                </c:pt>
              </c:strCache>
            </c:strRef>
          </c:tx>
          <c:dPt>
            <c:idx val="1"/>
            <c:bubble3D val="0"/>
            <c:spPr>
              <a:solidFill>
                <a:srgbClr val="008000"/>
              </a:solidFill>
            </c:spPr>
            <c:extLst>
              <c:ext xmlns:c16="http://schemas.microsoft.com/office/drawing/2014/chart" uri="{C3380CC4-5D6E-409C-BE32-E72D297353CC}">
                <c16:uniqueId val="{00000001-7E95-46F2-8D7C-D80F9D8EE147}"/>
              </c:ext>
            </c:extLst>
          </c:dPt>
          <c:dPt>
            <c:idx val="2"/>
            <c:bubble3D val="0"/>
            <c:spPr>
              <a:solidFill>
                <a:srgbClr val="FF3300"/>
              </a:solidFill>
            </c:spPr>
            <c:extLst>
              <c:ext xmlns:c16="http://schemas.microsoft.com/office/drawing/2014/chart" uri="{C3380CC4-5D6E-409C-BE32-E72D297353CC}">
                <c16:uniqueId val="{00000003-7E95-46F2-8D7C-D80F9D8EE147}"/>
              </c:ext>
            </c:extLst>
          </c:dPt>
          <c:dPt>
            <c:idx val="3"/>
            <c:bubble3D val="0"/>
            <c:spPr>
              <a:solidFill>
                <a:srgbClr val="0000FF"/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7E95-46F2-8D7C-D80F9D8EE147}"/>
              </c:ext>
            </c:extLst>
          </c:dPt>
          <c:dPt>
            <c:idx val="4"/>
            <c:bubble3D val="0"/>
            <c:spPr>
              <a:solidFill>
                <a:srgbClr val="CC0099"/>
              </a:solidFill>
            </c:spPr>
            <c:extLst>
              <c:ext xmlns:c16="http://schemas.microsoft.com/office/drawing/2014/chart" uri="{C3380CC4-5D6E-409C-BE32-E72D297353CC}">
                <c16:uniqueId val="{00000007-7E95-46F2-8D7C-D80F9D8EE147}"/>
              </c:ext>
            </c:extLst>
          </c:dPt>
          <c:dLbls>
            <c:dLbl>
              <c:idx val="0"/>
              <c:layout>
                <c:manualLayout>
                  <c:x val="-8.2327180128163327E-2"/>
                  <c:y val="-0.2344756138600861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23521,8
79,1%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7E95-46F2-8D7C-D80F9D8EE14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1105,4</a:t>
                    </a:r>
                  </a:p>
                  <a:p>
                    <a:r>
                      <a:rPr lang="en-US" dirty="0"/>
                      <a:t>3,7%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E95-46F2-8D7C-D80F9D8EE147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3896,4
13,1%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E95-46F2-8D7C-D80F9D8EE147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/>
                      <a:t>679,0
2,3%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E95-46F2-8D7C-D80F9D8EE147}"/>
                </c:ext>
              </c:extLst>
            </c:dLbl>
            <c:dLbl>
              <c:idx val="4"/>
              <c:layout>
                <c:manualLayout>
                  <c:x val="1.4089448450194483E-2"/>
                  <c:y val="5.989200951933974E-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536,6
1,8%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7E95-46F2-8D7C-D80F9D8EE147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НДФЛ</c:v>
                </c:pt>
                <c:pt idx="1">
                  <c:v>Налоги на совокупный доход</c:v>
                </c:pt>
                <c:pt idx="2">
                  <c:v>Акцизы</c:v>
                </c:pt>
                <c:pt idx="3">
                  <c:v>Доходы от использования имущества</c:v>
                </c:pt>
                <c:pt idx="4">
                  <c:v>Прочие доходы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23521.8</c:v>
                </c:pt>
                <c:pt idx="1">
                  <c:v>1105.4000000000001</c:v>
                </c:pt>
                <c:pt idx="2">
                  <c:v>3896.4</c:v>
                </c:pt>
                <c:pt idx="3">
                  <c:v>679</c:v>
                </c:pt>
                <c:pt idx="4">
                  <c:v>536.6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E95-46F2-8D7C-D80F9D8EE1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67878426097191868"/>
          <c:y val="1.1882829709596657E-2"/>
          <c:w val="0.31231774934383305"/>
          <c:h val="0.70195126872824498"/>
        </c:manualLayout>
      </c:layout>
      <c:overlay val="0"/>
    </c:legend>
    <c:plotVisOnly val="1"/>
    <c:dispBlanksAs val="zero"/>
    <c:showDLblsOverMax val="0"/>
  </c:chart>
  <c:spPr>
    <a:noFill/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безвозмездных поступлений </a:t>
            </a:r>
          </a:p>
          <a:p>
            <a:pPr>
              <a:defRPr/>
            </a:pPr>
            <a:r>
              <a:rPr lang="ru-RU"/>
              <a:t>2019 </a:t>
            </a:r>
            <a:r>
              <a:rPr lang="ru-RU" dirty="0"/>
              <a:t>года </a:t>
            </a:r>
          </a:p>
        </c:rich>
      </c:tx>
      <c:layout>
        <c:manualLayout>
          <c:xMode val="edge"/>
          <c:yMode val="edge"/>
          <c:x val="0.19010502610028515"/>
          <c:y val="6.6454421730918799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5055413081829133E-2"/>
          <c:y val="0.24858881618556489"/>
          <c:w val="0.53133418452095749"/>
          <c:h val="0.6745954548396818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безвозмездных поступлений 2015 года </c:v>
                </c:pt>
              </c:strCache>
            </c:strRef>
          </c:tx>
          <c:dPt>
            <c:idx val="0"/>
            <c:bubble3D val="0"/>
            <c:spPr>
              <a:solidFill>
                <a:srgbClr val="FF99FF"/>
              </a:solidFill>
            </c:spPr>
            <c:extLst>
              <c:ext xmlns:c16="http://schemas.microsoft.com/office/drawing/2014/chart" uri="{C3380CC4-5D6E-409C-BE32-E72D297353CC}">
                <c16:uniqueId val="{00000001-2C48-48C0-AFED-82819E3FB25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34797,0
50,9%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48-48C0-AFED-82819E3FB258}"/>
                </c:ext>
              </c:extLst>
            </c:dLbl>
            <c:dLbl>
              <c:idx val="1"/>
              <c:layout>
                <c:manualLayout>
                  <c:x val="6.3539406441907809E-2"/>
                  <c:y val="1.273226585934896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33348,7
48,8%</a:t>
                    </a:r>
                  </a:p>
                </c:rich>
              </c:tx>
              <c:numFmt formatCode="0.00%" sourceLinked="0"/>
              <c:spPr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C48-48C0-AFED-82819E3FB2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229620B2-18A8-4948-998F-D74E39B38BDF}" type="VALUE">
                      <a:rPr lang="en-US"/>
                      <a:pPr/>
                      <a:t>[ЗНАЧЕНИЕ]</a:t>
                    </a:fld>
                    <a:r>
                      <a:rPr lang="en-US" baseline="0"/>
                      <a:t>
0,3%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F603-4FB9-9AC0-4A59CBE8551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 бюджетам муниципальных образований</c:v>
                </c:pt>
                <c:pt idx="1">
                  <c:v>Субвенции бюджетам муниципальных образований</c:v>
                </c:pt>
                <c:pt idx="2">
                  <c:v>Иной МБТ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34797</c:v>
                </c:pt>
                <c:pt idx="1">
                  <c:v>33348.699999999997</c:v>
                </c:pt>
                <c:pt idx="2">
                  <c:v>180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48-48C0-AFED-82819E3FB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</c:v>
                </c:pt>
              </c:strCache>
            </c:strRef>
          </c:tx>
          <c:dPt>
            <c:idx val="0"/>
            <c:bubble3D val="0"/>
            <c:spPr>
              <a:solidFill>
                <a:srgbClr val="2D13CB"/>
              </a:solidFill>
            </c:spPr>
            <c:extLst>
              <c:ext xmlns:c16="http://schemas.microsoft.com/office/drawing/2014/chart" uri="{C3380CC4-5D6E-409C-BE32-E72D297353CC}">
                <c16:uniqueId val="{00000001-E54E-486E-B924-72774F6BB397}"/>
              </c:ext>
            </c:extLst>
          </c:dPt>
          <c:dPt>
            <c:idx val="2"/>
            <c:bubble3D val="0"/>
            <c:spPr>
              <a:solidFill>
                <a:srgbClr val="FF3399"/>
              </a:solidFill>
            </c:spPr>
            <c:extLst>
              <c:ext xmlns:c16="http://schemas.microsoft.com/office/drawing/2014/chart" uri="{C3380CC4-5D6E-409C-BE32-E72D297353CC}">
                <c16:uniqueId val="{00000003-E54E-486E-B924-72774F6BB39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5-E54E-486E-B924-72774F6BB397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7-E54E-486E-B924-72774F6BB397}"/>
              </c:ext>
            </c:extLst>
          </c:dPt>
          <c:dPt>
            <c:idx val="5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9-E54E-486E-B924-72774F6BB397}"/>
              </c:ext>
            </c:extLst>
          </c:dPt>
          <c:dLbls>
            <c:dLbl>
              <c:idx val="0"/>
              <c:layout>
                <c:manualLayout>
                  <c:x val="-2.9940964924112145E-2"/>
                  <c:y val="3.4744091265707815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4E-486E-B924-72774F6BB39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Органы управления</c:v>
                </c:pt>
                <c:pt idx="1">
                  <c:v>ЖКХ, экономика, ЕДДС</c:v>
                </c:pt>
                <c:pt idx="2">
                  <c:v>Учреждения социальной сферы</c:v>
                </c:pt>
                <c:pt idx="3">
                  <c:v>Социальная политика, физ-ра и спорт, молодёжь</c:v>
                </c:pt>
                <c:pt idx="4">
                  <c:v>Общегосударственные мероприятия, СМИ, резервный фонд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25716.400000000001</c:v>
                </c:pt>
                <c:pt idx="1">
                  <c:v>9784.1</c:v>
                </c:pt>
                <c:pt idx="2">
                  <c:v>57514</c:v>
                </c:pt>
                <c:pt idx="3">
                  <c:v>4142.8</c:v>
                </c:pt>
                <c:pt idx="4">
                  <c:v>907.6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54E-486E-B924-72774F6BB3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950224235407982"/>
          <c:y val="7.5569865000381958E-2"/>
          <c:w val="0.35454999306874724"/>
          <c:h val="0.91480506118212279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по муниципальной программе  «Развитие образования Молоковского района»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C066-45F3-851F-8BB0CA03D931}"/>
              </c:ext>
            </c:extLst>
          </c:dPt>
          <c:dPt>
            <c:idx val="2"/>
            <c:bubble3D val="0"/>
            <c:spPr>
              <a:solidFill>
                <a:srgbClr val="FF66CC"/>
              </a:solidFill>
            </c:spPr>
            <c:extLst>
              <c:ext xmlns:c16="http://schemas.microsoft.com/office/drawing/2014/chart" uri="{C3380CC4-5D6E-409C-BE32-E72D297353CC}">
                <c16:uniqueId val="{00000003-C066-45F3-851F-8BB0CA03D931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19383,0; </a:t>
                    </a:r>
                  </a:p>
                  <a:p>
                    <a:r>
                      <a:rPr lang="en-US" dirty="0"/>
                      <a:t>37,6 %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066-45F3-851F-8BB0CA03D931}"/>
                </c:ext>
              </c:extLst>
            </c:dLbl>
            <c:dLbl>
              <c:idx val="1"/>
              <c:layout>
                <c:manualLayout>
                  <c:x val="-7.5414347900738296E-2"/>
                  <c:y val="-0.11826108074712566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5780,1;    </a:t>
                    </a:r>
                  </a:p>
                  <a:p>
                    <a:r>
                      <a:rPr lang="en-US" dirty="0"/>
                      <a:t>11,2%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066-45F3-851F-8BB0CA03D93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26421,0;</a:t>
                    </a:r>
                  </a:p>
                  <a:p>
                    <a:r>
                      <a:rPr lang="en-US" dirty="0"/>
                      <a:t> 51,2%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066-45F3-851F-8BB0CA03D9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Субвенции на общее образование</c:v>
                </c:pt>
                <c:pt idx="1">
                  <c:v>Субвенции на дошкольное образование</c:v>
                </c:pt>
                <c:pt idx="2">
                  <c:v>Бюджет района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19383</c:v>
                </c:pt>
                <c:pt idx="1">
                  <c:v>5780.1</c:v>
                </c:pt>
                <c:pt idx="2">
                  <c:v>26421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066-45F3-851F-8BB0CA03D9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2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B31A5F-6F10-4A48-B0B8-6B597E094ED4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5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2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10911-87B9-473C-B287-66CA985010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923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3482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010911-87B9-473C-B287-66CA9850106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7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685800" y="1500188"/>
            <a:ext cx="7772400" cy="45005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К Решению от 24.12.2018 № 14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«О бюджете  муниципального образования Тверской области «Молоковский район»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i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на 2019 год и плановый период 2020 и 2021 годов» 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b="1" i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Бюджет для граждан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4000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Декабрь 2018 года</a:t>
            </a:r>
            <a:br>
              <a:rPr lang="ru-RU" b="1" dirty="0">
                <a:solidFill>
                  <a:srgbClr val="000000"/>
                </a:solidFill>
                <a:ea typeface="Microsoft YaHei" charset="0"/>
                <a:cs typeface="Microsoft YaHei" charset="0"/>
              </a:rPr>
            </a:br>
            <a:endParaRPr lang="ru-RU" b="1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84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95400" y="503239"/>
            <a:ext cx="7343775" cy="1053554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Основные подходы к формированию расходов районного бюджета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295400" y="1871663"/>
            <a:ext cx="6543675" cy="11717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5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14313" y="1628800"/>
            <a:ext cx="8424862" cy="16144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indent="45720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Социальная ориентация районного бюджета </a:t>
            </a: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является приоритетным направлением бюджетной политики администрации Молоковского района . </a:t>
            </a:r>
          </a:p>
          <a:p>
            <a:pPr indent="45720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На социально-культурную сферу планируется направить более 65 % всех расходов районного бюджета.</a:t>
            </a:r>
          </a:p>
          <a:p>
            <a:pPr indent="45720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  <a:p>
            <a:pPr indent="45720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 расходов на исполнение публичных обязательств определяется исходя из норм, установленных нормативными правовыми актами муниципального образования и составляет в 2019 году 1,6 млн рублей</a:t>
            </a:r>
          </a:p>
          <a:p>
            <a:pPr indent="45720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50215" algn="just">
              <a:spcBef>
                <a:spcPts val="600"/>
              </a:spcBef>
              <a:spcAft>
                <a:spcPts val="0"/>
              </a:spcAft>
              <a:tabLst>
                <a:tab pos="687705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Объем расходов бюджета на 2019 год определен исходя из возможностей доходной базы бюджета при отсутствии дефицита, в связи с отсутствием источников на его покрытие.</a:t>
            </a:r>
          </a:p>
          <a:p>
            <a:pPr indent="45720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charset="0"/>
              <a:cs typeface="Microsoft YaHei" charset="0"/>
            </a:endParaRPr>
          </a:p>
          <a:p>
            <a:pPr indent="457200"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573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923925" y="141288"/>
            <a:ext cx="7615238" cy="654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Основные подходы к формированию районного бюджета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6675" y="1438275"/>
            <a:ext cx="8572500" cy="45720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22263" algn="ctr" eaLnBrk="0" hangingPunct="0">
              <a:spcBef>
                <a:spcPts val="800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16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                           </a:t>
            </a:r>
            <a:r>
              <a:rPr lang="ru-RU" sz="22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 Программный бюджет </a:t>
            </a:r>
          </a:p>
          <a:p>
            <a:pPr marL="378900" indent="-342900" algn="just" eaLnBrk="0" hangingPunct="0">
              <a:buFont typeface="Arial" panose="020B0604020202020204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В целях повышения эффективности и результативности расходов  бюджет </a:t>
            </a:r>
            <a:r>
              <a:rPr lang="ru-RU" sz="2000" dirty="0" err="1">
                <a:solidFill>
                  <a:srgbClr val="000000"/>
                </a:solidFill>
                <a:ea typeface="Microsoft YaHei" charset="0"/>
                <a:cs typeface="Microsoft YaHei" charset="0"/>
              </a:rPr>
              <a:t>Молоковского</a:t>
            </a: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района с 2014 года формируется по программному принципу</a:t>
            </a:r>
          </a:p>
          <a:p>
            <a:pPr marL="378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Проект районного бюджета  сформирован на основе  11 муниципальных программ Молоковского района, которые охватывают основные направления деятельности исполнительных органов местного самоуправления района. </a:t>
            </a:r>
            <a:r>
              <a:rPr lang="ru-RU" sz="2000" kern="50" dirty="0">
                <a:ea typeface="SimSun" panose="02010600030101010101" pitchFamily="2" charset="-122"/>
              </a:rPr>
              <a:t>Доля «программных» расходов районного бюджета составляет 99,6 %.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78900" indent="-342900" algn="just" eaLnBrk="0" hangingPunct="0">
              <a:buFont typeface="Arial" panose="020B0604020202020204" pitchFamily="34" charset="0"/>
              <a:buChar char="•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В программном бюджете все бюджетные ассигнования распределяются по программам, подпрограммам, конкретным мероприятиям и целям, что обеспечивает прозрачность и эффективность расходования бюджетных средств.</a:t>
            </a:r>
          </a:p>
          <a:p>
            <a:pPr marL="341313" indent="-322263" algn="just" eaLnBrk="0" hangingPunct="0">
              <a:spcBef>
                <a:spcPts val="800"/>
              </a:spcBef>
              <a:buClrTx/>
              <a:buFontTx/>
              <a:buNone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ru-RU" sz="2200" dirty="0">
              <a:solidFill>
                <a:srgbClr val="000000"/>
              </a:solidFill>
              <a:latin typeface="Calibri" pitchFamily="32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46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209626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511300" y="503239"/>
            <a:ext cx="6800850" cy="7063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Основные показатели развития экономики </a:t>
            </a:r>
            <a:r>
              <a:rPr lang="ru-RU" sz="2000" b="1" dirty="0" err="1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Молоковского</a:t>
            </a: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района 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247277"/>
              </p:ext>
            </p:extLst>
          </p:nvPr>
        </p:nvGraphicFramePr>
        <p:xfrm>
          <a:off x="251520" y="1556793"/>
          <a:ext cx="8640960" cy="5141461"/>
        </p:xfrm>
        <a:graphic>
          <a:graphicData uri="http://schemas.openxmlformats.org/drawingml/2006/table">
            <a:tbl>
              <a:tblPr/>
              <a:tblGrid>
                <a:gridCol w="2489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2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3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802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863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Показатели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2015г.</a:t>
                      </a:r>
                    </a:p>
                  </a:txBody>
                  <a:tcPr marL="90000" marR="90000" marT="59601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  2016г.</a:t>
                      </a:r>
                    </a:p>
                  </a:txBody>
                  <a:tcPr marL="90000" marR="90000" marT="59601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2017г.</a:t>
                      </a:r>
                    </a:p>
                  </a:txBody>
                  <a:tcPr marL="90000" marR="90000" marT="59601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2018г.</a:t>
                      </a:r>
                    </a:p>
                  </a:txBody>
                  <a:tcPr marL="90000" marR="90000" marT="59601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2019г.    2020 г.         </a:t>
                      </a:r>
                    </a:p>
                  </a:txBody>
                  <a:tcPr marL="90000" marR="90000" marT="59601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8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Выпуск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товаров,работ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,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 услуг,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млн.руб</a:t>
                      </a: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491544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106,5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116,7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112,9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123,1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130,4     138,0     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5409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Численность населения.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 (среднегодовая)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тыс.чел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91544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4,233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4,182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4,069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3,955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3,845     3,730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873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В т.ч. городского,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тыс.чел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91544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1924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1,910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1,859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1,809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1,760     1,709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628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Сельского  </a:t>
                      </a:r>
                      <a:r>
                        <a:rPr kumimoji="0" lang="ru-RU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тыс.чел</a:t>
                      </a:r>
                      <a:endParaRPr kumimoji="0" lang="ru-RU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91544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2,309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2,272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2,210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2,146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2, 085     2,021</a:t>
                      </a:r>
                    </a:p>
                  </a:txBody>
                  <a:tcPr marL="90000" marR="90000" marT="618408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2390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411760" y="274638"/>
            <a:ext cx="5832647" cy="106613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Основные параметры бюджета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6076106"/>
              </p:ext>
            </p:extLst>
          </p:nvPr>
        </p:nvGraphicFramePr>
        <p:xfrm>
          <a:off x="3313" y="1435791"/>
          <a:ext cx="8817160" cy="4869522"/>
        </p:xfrm>
        <a:graphic>
          <a:graphicData uri="http://schemas.openxmlformats.org/drawingml/2006/table">
            <a:tbl>
              <a:tblPr/>
              <a:tblGrid>
                <a:gridCol w="2176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8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8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05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05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83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2294">
                  <a:extLst>
                    <a:ext uri="{9D8B030D-6E8A-4147-A177-3AD203B41FA5}">
                      <a16:colId xmlns:a16="http://schemas.microsoft.com/office/drawing/2014/main" val="390211801"/>
                    </a:ext>
                  </a:extLst>
                </a:gridCol>
                <a:gridCol w="902294">
                  <a:extLst>
                    <a:ext uri="{9D8B030D-6E8A-4147-A177-3AD203B41FA5}">
                      <a16:colId xmlns:a16="http://schemas.microsoft.com/office/drawing/2014/main" val="215402048"/>
                    </a:ext>
                  </a:extLst>
                </a:gridCol>
              </a:tblGrid>
              <a:tr h="6489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Наименование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2015 год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факт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2016 год факт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2017 год факт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2018 год </a:t>
                      </a: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icrosoft YaHei" charset="0"/>
                          <a:cs typeface="Microsoft YaHei" charset="0"/>
                        </a:rPr>
                        <a:t>факт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2019 год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  план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2020 год план</a:t>
                      </a:r>
                    </a:p>
                  </a:txBody>
                  <a:tcPr marL="0" marR="0" marT="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Arial Unicode MS" charset="0"/>
                        </a:rPr>
                        <a:t>2021 год план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 Unicode MS" charset="0"/>
                      </a:endParaRPr>
                    </a:p>
                  </a:txBody>
                  <a:tcPr marL="0" marR="0" marT="0" marB="0" anchor="ctr" horzOverflow="overflow">
                    <a:lnL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900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Times New Roman" panose="02020603050405020304" pitchFamily="18" charset="0"/>
                        </a:rPr>
                        <a:t>Доходы, тыс. руб.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Times New Roman" panose="02020603050405020304" pitchFamily="18" charset="0"/>
                        </a:rPr>
                        <a:t>104666,7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104318,6</a:t>
                      </a:r>
                    </a:p>
                  </a:txBody>
                  <a:tcPr marL="68760" marR="68760" marT="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106980,7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760" marR="6876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125866,7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760" marR="6876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7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98064,9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90460,8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89073,2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644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Налоговые и неналоговые</a:t>
                      </a:r>
                    </a:p>
                  </a:txBody>
                  <a:tcPr marL="0" marR="0" marT="488880" marB="0" horzOverflow="overflow">
                    <a:lnL>
                      <a:noFill/>
                    </a:lnL>
                    <a:lnR>
                      <a:noFill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28792,8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32082,0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29978,2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33237,6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29739,2</a:t>
                      </a:r>
                    </a:p>
                  </a:txBody>
                  <a:tcPr marL="0" marR="0" marT="44020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30426,1</a:t>
                      </a:r>
                    </a:p>
                  </a:txBody>
                  <a:tcPr marL="0" marR="0" marT="44020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32777,2</a:t>
                      </a:r>
                    </a:p>
                  </a:txBody>
                  <a:tcPr marL="0" marR="0" marT="44020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120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Безвозмездные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0" marR="0" marT="48888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75873,9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72236,6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77002,5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92629,1</a:t>
                      </a:r>
                    </a:p>
                  </a:txBody>
                  <a:tcPr marL="0" marR="0" marT="48888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68325,7</a:t>
                      </a:r>
                    </a:p>
                  </a:txBody>
                  <a:tcPr marL="0" marR="0" marT="44020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60034,7</a:t>
                      </a:r>
                    </a:p>
                  </a:txBody>
                  <a:tcPr marL="0" marR="0" marT="44020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56296,0</a:t>
                      </a:r>
                    </a:p>
                  </a:txBody>
                  <a:tcPr marL="0" marR="0" marT="440208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573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Times New Roman" panose="02020603050405020304" pitchFamily="18" charset="0"/>
                        </a:rPr>
                        <a:t>Расходы 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Times New Roman" panose="02020603050405020304" pitchFamily="18" charset="0"/>
                        </a:rPr>
                        <a:t>103045,9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102763,6</a:t>
                      </a:r>
                    </a:p>
                  </a:txBody>
                  <a:tcPr marL="68760" marR="68760" marT="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107671,7</a:t>
                      </a:r>
                    </a:p>
                  </a:txBody>
                  <a:tcPr marL="68760" marR="6876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116859,0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</a:t>
                      </a:r>
                    </a:p>
                  </a:txBody>
                  <a:tcPr marL="68760" marR="6876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  98064,9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0" marR="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90460,8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89073,2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25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Times New Roman" panose="02020603050405020304" pitchFamily="18" charset="0"/>
                        </a:rPr>
                        <a:t>Дефицит (профицит)</a:t>
                      </a:r>
                    </a:p>
                  </a:txBody>
                  <a:tcPr marL="90000" marR="90000" marT="46800" marB="46800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Times New Roman" panose="02020603050405020304" pitchFamily="18" charset="0"/>
                        </a:rPr>
                        <a:t>1620,8</a:t>
                      </a:r>
                    </a:p>
                  </a:txBody>
                  <a:tcPr marL="90000" marR="90000" marT="46800" marB="4680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1555,0</a:t>
                      </a:r>
                    </a:p>
                  </a:txBody>
                  <a:tcPr marL="68760" marR="68760" marT="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-691,0</a:t>
                      </a:r>
                    </a:p>
                  </a:txBody>
                  <a:tcPr marL="68760" marR="6876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9007,7</a:t>
                      </a:r>
                    </a:p>
                  </a:txBody>
                  <a:tcPr marL="68760" marR="6876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0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6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0" marR="0" marT="488880" marB="0" anchor="ctr" horzOverflow="overflow">
                    <a:lnL w="1152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3027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77825" y="3122613"/>
            <a:ext cx="8548688" cy="17049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            ДОХОДЫ  РАЙОННОГО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307675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58613"/>
            <a:ext cx="990947" cy="1138139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547664" y="274638"/>
            <a:ext cx="7139136" cy="70609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2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Динамика налоговых и неналоговых доходов </a:t>
            </a:r>
          </a:p>
        </p:txBody>
      </p:sp>
      <p:graphicFrame>
        <p:nvGraphicFramePr>
          <p:cNvPr id="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583857"/>
              </p:ext>
            </p:extLst>
          </p:nvPr>
        </p:nvGraphicFramePr>
        <p:xfrm>
          <a:off x="89916" y="1412777"/>
          <a:ext cx="8946579" cy="4997869"/>
        </p:xfrm>
        <a:graphic>
          <a:graphicData uri="http://schemas.openxmlformats.org/drawingml/2006/table">
            <a:tbl>
              <a:tblPr/>
              <a:tblGrid>
                <a:gridCol w="1155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4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49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49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4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9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38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96142">
                  <a:extLst>
                    <a:ext uri="{9D8B030D-6E8A-4147-A177-3AD203B41FA5}">
                      <a16:colId xmlns:a16="http://schemas.microsoft.com/office/drawing/2014/main" val="2084828562"/>
                    </a:ext>
                  </a:extLst>
                </a:gridCol>
                <a:gridCol w="1315829">
                  <a:extLst>
                    <a:ext uri="{9D8B030D-6E8A-4147-A177-3AD203B41FA5}">
                      <a16:colId xmlns:a16="http://schemas.microsoft.com/office/drawing/2014/main" val="419445556"/>
                    </a:ext>
                  </a:extLst>
                </a:gridCol>
              </a:tblGrid>
              <a:tr h="970707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51393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2014г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факт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2015г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факт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2016г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факт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2017г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факт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2018г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Ожидаемое исполнение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2019г план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2020 г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план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2021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план</a:t>
                      </a:r>
                    </a:p>
                  </a:txBody>
                  <a:tcPr marL="90000" marR="90000" marT="46159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723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Налоговые и неналоговые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30785,0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28792,8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32082,0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29978,2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33237,6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29739,2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30426,1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32777,2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85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Безвозмездные,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78773,2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75873,9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72236,6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77002,5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92629,1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68325,7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60034,7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56296,0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268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Всего доходы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0" marR="0" marT="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109558,2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104666,7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104318,6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106980,7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125866,7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98064,9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90460,8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89073,2</a:t>
                      </a:r>
                    </a:p>
                  </a:txBody>
                  <a:tcPr marL="90000" marR="90000" marT="38415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2685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 1 жителя,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1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руб.</a:t>
                      </a:r>
                    </a:p>
                  </a:txBody>
                  <a:tcPr marL="0" marR="0" marT="0" marB="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24482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24726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24945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26292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31825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25505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24252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5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  <a:tab pos="9410700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24626</a:t>
                      </a:r>
                    </a:p>
                  </a:txBody>
                  <a:tcPr marL="90000" marR="90000" marT="44247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037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196753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619672" y="332657"/>
            <a:ext cx="7067127" cy="86409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С</a:t>
            </a:r>
            <a:r>
              <a:rPr lang="ru-RU" sz="20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труктура налоговых и неналоговых  доходов  бюджета 2019 года 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707149674"/>
              </p:ext>
            </p:extLst>
          </p:nvPr>
        </p:nvGraphicFramePr>
        <p:xfrm>
          <a:off x="495473" y="1257563"/>
          <a:ext cx="8119359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760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942161732"/>
              </p:ext>
            </p:extLst>
          </p:nvPr>
        </p:nvGraphicFramePr>
        <p:xfrm>
          <a:off x="1014536" y="692696"/>
          <a:ext cx="729647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53726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301875" y="2747241"/>
            <a:ext cx="4700588" cy="882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 </a:t>
            </a:r>
            <a:r>
              <a:rPr lang="ru-RU" sz="26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РАСХОДЫ  РАЙОННОГО БЮДЖЕТА</a:t>
            </a:r>
          </a:p>
        </p:txBody>
      </p:sp>
    </p:spTree>
    <p:extLst>
      <p:ext uri="{BB962C8B-B14F-4D97-AF65-F5344CB8AC3E}">
        <p14:creationId xmlns:p14="http://schemas.microsoft.com/office/powerpoint/2010/main" val="13349801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123728" y="1"/>
            <a:ext cx="5184576" cy="33265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Расходы бюджета по направлениям</a:t>
            </a: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40576"/>
              </p:ext>
            </p:extLst>
          </p:nvPr>
        </p:nvGraphicFramePr>
        <p:xfrm>
          <a:off x="683568" y="588190"/>
          <a:ext cx="8136903" cy="8285424"/>
        </p:xfrm>
        <a:graphic>
          <a:graphicData uri="http://schemas.openxmlformats.org/drawingml/2006/table">
            <a:tbl>
              <a:tblPr/>
              <a:tblGrid>
                <a:gridCol w="1743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15283652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36102268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2087">
                  <a:extLst>
                    <a:ext uri="{9D8B030D-6E8A-4147-A177-3AD203B41FA5}">
                      <a16:colId xmlns:a16="http://schemas.microsoft.com/office/drawing/2014/main" val="985149714"/>
                    </a:ext>
                  </a:extLst>
                </a:gridCol>
              </a:tblGrid>
              <a:tr h="1169845"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Направление расходов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2016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2017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2018г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факт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2019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план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2020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 план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2021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план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Расходы бюджета в расчете на 1 жителя в 2019 году, </a:t>
                      </a:r>
                      <a:r>
                        <a:rPr kumimoji="0" lang="ru-RU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руб</a:t>
                      </a:r>
                      <a:endParaRPr kumimoji="0" lang="ru-RU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icrosoft YaHei" charset="0"/>
                        <a:cs typeface="Arial" pitchFamily="34" charset="0"/>
                      </a:endParaRP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2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Общегосударственные расходы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20595,7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19887,9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20654,8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20382,6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17154,5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16854,1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5301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02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Национальная безопасность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1173,8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1193,6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1471,6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1367,7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1335,0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1339,9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356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30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Национальная экономика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5659,8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9048,9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10372,2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8534,0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9139,2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9872,3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2220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2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Жилищно-коммунальное  х-во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744,1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3257,6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51,8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030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Образование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55028,8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55861,7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63300,6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53454,8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48038,6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46494,0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13902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30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Культура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10837,2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13105,3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14574,0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10223,2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8854,4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8843,4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2659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30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Социальная политика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4160,4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3419,1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4293,0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3732,6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4271,8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2593,9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971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030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Физкультура и спорт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95,6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79,4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60,0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53,0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53,0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0226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Средства массовой информации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2003,8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1802,0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2061,6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300,0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200,0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78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52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Межбюджетные трансферты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2460,0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Microsoft YaHei" charset="0"/>
                        <a:cs typeface="Arial" pitchFamily="34" charset="0"/>
                      </a:endParaRP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2821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Всего расходов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102763,6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107671,7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116859,0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98064,9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89056,5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86260,6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Microsoft YaHei" charset="0"/>
                          <a:cs typeface="Arial" pitchFamily="34" charset="0"/>
                        </a:rPr>
                        <a:t>25505</a:t>
                      </a:r>
                    </a:p>
                  </a:txBody>
                  <a:tcPr marL="90000" marR="90000" marT="336312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683567" cy="836712"/>
          </a:xfrm>
          <a:prstGeom prst="rect">
            <a:avLst/>
          </a:prstGeom>
          <a:ln cmpd="sng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64199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685800" y="1500188"/>
            <a:ext cx="7772400" cy="416106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Бюджет для граждан - это документ, который содержит основные положения  районного  бюджета  и отчёта об исполнении районного бюджета в доступной и понятной форме.</a:t>
            </a:r>
            <a:br>
              <a:rPr lang="ru-RU" sz="22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</a:br>
            <a:br>
              <a:rPr lang="ru-RU" sz="22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</a:br>
            <a:r>
              <a:rPr lang="ru-RU" sz="22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«Бюджет для граждан» Молоковского района  позволит ознакомиться  с основными положениями  районного  бюджета Молоковского района на 2019 год и плановый период 2020 и 2021 годов.</a:t>
            </a:r>
            <a:br>
              <a:rPr lang="ru-RU" sz="4000" b="1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</a:br>
            <a:endParaRPr lang="ru-RU" sz="4000" b="1" dirty="0">
              <a:solidFill>
                <a:srgbClr val="000000"/>
              </a:solidFill>
              <a:latin typeface="Calibri" pitchFamily="32" charset="0"/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5681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3940027"/>
              </p:ext>
            </p:extLst>
          </p:nvPr>
        </p:nvGraphicFramePr>
        <p:xfrm>
          <a:off x="395536" y="205230"/>
          <a:ext cx="8541024" cy="659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410883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7613286"/>
              </p:ext>
            </p:extLst>
          </p:nvPr>
        </p:nvGraphicFramePr>
        <p:xfrm>
          <a:off x="683568" y="404664"/>
          <a:ext cx="7920880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8319221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990946" y="274638"/>
            <a:ext cx="7695853" cy="1138139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>
              <a:solidFill>
                <a:srgbClr val="000000"/>
              </a:solidFill>
              <a:latin typeface="Calibri" pitchFamily="32" charset="0"/>
              <a:ea typeface="Microsoft YaHei" charset="0"/>
              <a:cs typeface="Microsoft YaHei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М</a:t>
            </a:r>
            <a:r>
              <a:rPr lang="ru-RU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униципальная программа муниципального образования «Молоковский район» «Развитие  образования Молоковского района на 2017 -2021 годы»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Цель программы: Повышение качества и доступности всех видов предоставляемых образовательных услуг населению </a:t>
            </a:r>
            <a:r>
              <a:rPr lang="ru-RU" dirty="0" err="1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Молоковского</a:t>
            </a:r>
            <a:r>
              <a:rPr lang="ru-RU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 района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>
              <a:solidFill>
                <a:srgbClr val="000000"/>
              </a:solidFill>
              <a:latin typeface="Calibri" pitchFamily="32" charset="0"/>
              <a:ea typeface="Microsoft YaHei" charset="0"/>
              <a:cs typeface="Microsoft YaHei" charset="0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400" dirty="0">
              <a:solidFill>
                <a:srgbClr val="000000"/>
              </a:solidFill>
              <a:latin typeface="Calibri" pitchFamily="32" charset="0"/>
              <a:ea typeface="Microsoft YaHei" charset="0"/>
              <a:cs typeface="Microsoft YaHei" charset="0"/>
            </a:endParaRP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363310"/>
              </p:ext>
            </p:extLst>
          </p:nvPr>
        </p:nvGraphicFramePr>
        <p:xfrm>
          <a:off x="251520" y="1700808"/>
          <a:ext cx="8717979" cy="5168923"/>
        </p:xfrm>
        <a:graphic>
          <a:graphicData uri="http://schemas.openxmlformats.org/drawingml/2006/table">
            <a:tbl>
              <a:tblPr/>
              <a:tblGrid>
                <a:gridCol w="4107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8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7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619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Задача программы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2019 год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мероприятия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Содействие развитию системы дошкольного образования в Молоковском районе Тверской области</a:t>
                      </a:r>
                      <a:endParaRPr kumimoji="0" lang="ru-RU" sz="12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12462,9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муниципальных дошкольных образовательных организаций Молоковского района, </a:t>
                      </a: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icrosoft YaHei" charset="0"/>
                          <a:cs typeface="Times New Roman" panose="02020603050405020304" pitchFamily="18" charset="0"/>
                        </a:rPr>
                        <a:t>компенсации части родительской платы за присмотр и уход за ребёнком в МДОУ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Удовлетворение потребностей населения в получении услуг общего образования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179712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29431,2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Arial Unicode MS" charset="0"/>
                        </a:rPr>
                        <a:t>                           </a:t>
                      </a:r>
                    </a:p>
                  </a:txBody>
                  <a:tcPr marL="36000" marR="36000" marT="179712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деятельности подведомственных МОУ</a:t>
                      </a:r>
                      <a:endParaRPr kumimoji="0" lang="ru-RU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23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доступности качественных образовательных услуг обучающимся в общеобразовательных учреждениях вне зависимости от места проживания и состояния здоровья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4244,4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подвоза учащихся, проживающих в сельской местности к месту учёбы и обратно</a:t>
                      </a:r>
                    </a:p>
                  </a:txBody>
                  <a:tcPr marL="36000" marR="36000" marT="157032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условий для воспитания гармонично-развитой творческой личности в условиях современного социума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487,0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748,3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icrosoft YaHei" charset="0"/>
                          <a:cs typeface="Times New Roman" panose="02020603050405020304" pitchFamily="18" charset="0"/>
                        </a:rPr>
                        <a:t>Содержание ДШ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2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Microsoft YaHei" charset="0"/>
                          <a:cs typeface="Times New Roman" panose="02020603050405020304" pitchFamily="18" charset="0"/>
                        </a:rPr>
                        <a:t> Содержание ДЮСШ</a:t>
                      </a:r>
                      <a:endParaRPr kumimoji="0" lang="ru-RU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Обеспечение комплексной работы по сохранению и укреплению здоровья школьников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507,9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b="0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обеспечения учащихся начальных классов МОУ района горячим питанием; организация летнего отдыха и занятости детей в каникулярное время</a:t>
                      </a:r>
                      <a:endParaRPr kumimoji="0" lang="ru-RU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структурного подразделения районный методический кабинет и </a:t>
                      </a:r>
                      <a:r>
                        <a:rPr lang="ru-RU" sz="12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централизованной бухгалтерии </a:t>
                      </a:r>
                      <a:endParaRPr kumimoji="0" lang="ru-RU" sz="1200" b="1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2675,5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2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Расходы на деятельность районного методического кабинета и централизованной бухгалтерии</a:t>
                      </a:r>
                      <a:endParaRPr kumimoji="0" lang="ru-RU" sz="1200" b="0" i="1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Microsoft YaHei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368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charset="0"/>
                          <a:cs typeface="Times New Roman" panose="02020603050405020304" pitchFamily="18" charset="0"/>
                        </a:rPr>
                        <a:t>Обеспечивающая подпрограмма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1026,9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charset="0"/>
                          <a:cs typeface="Times New Roman" panose="02020603050405020304" pitchFamily="18" charset="0"/>
                        </a:rPr>
                        <a:t> Содержание аппарата</a:t>
                      </a:r>
                    </a:p>
                  </a:txBody>
                  <a:tcPr marL="36000" marR="36000" marT="36000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18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Итого по программе</a:t>
                      </a:r>
                    </a:p>
                  </a:txBody>
                  <a:tcPr marL="36000" marR="36000" marT="223596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51 584,1              </a:t>
                      </a:r>
                    </a:p>
                  </a:txBody>
                  <a:tcPr marL="36000" marR="36000" marT="223596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259812" marB="3600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9985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126" y="-666"/>
            <a:ext cx="990947" cy="1062791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971600" y="0"/>
            <a:ext cx="8172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Муниципальная программа муниципального образования «Молоковский район» «Развитие культуры и спорта в Молоковском районе на 2017 -2021 годы»      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Цель программы: Обеспечение равного доступа жителей района к культурным ценностям, создание условий для развития творческих способностей населения, максимальное вовлечение населения района в систематические занятия физкультурой и спортом</a:t>
            </a:r>
            <a:endParaRPr lang="ru-RU" dirty="0">
              <a:solidFill>
                <a:srgbClr val="000000"/>
              </a:solidFill>
              <a:latin typeface="Calibri" pitchFamily="32" charset="0"/>
              <a:ea typeface="Microsoft YaHei" charset="0"/>
              <a:cs typeface="Microsoft YaHei" charset="0"/>
            </a:endParaRPr>
          </a:p>
        </p:txBody>
      </p:sp>
      <p:graphicFrame>
        <p:nvGraphicFramePr>
          <p:cNvPr id="5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04784"/>
              </p:ext>
            </p:extLst>
          </p:nvPr>
        </p:nvGraphicFramePr>
        <p:xfrm>
          <a:off x="971600" y="1324105"/>
          <a:ext cx="7236122" cy="5803962"/>
        </p:xfrm>
        <a:graphic>
          <a:graphicData uri="http://schemas.openxmlformats.org/drawingml/2006/table">
            <a:tbl>
              <a:tblPr/>
              <a:tblGrid>
                <a:gridCol w="3234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4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Задача программы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2019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мероприятия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Сохранение и приумножение культурного потенциала Молоковского района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1955,8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Содержание МБУ ДО «Молоковская ДШИ»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7316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Сохранение и приумножение культурного потенциала Молоковского района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3431,1</a:t>
                      </a:r>
                    </a:p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cs typeface="Arial Unicode MS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Сохранение и развитие библиотечного дела, формирование информационно-библиотечной системы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Сохранение и приумножение культурного потенциала Молоковского района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4359,4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cs typeface="Arial Unicode MS" charset="0"/>
                        </a:rPr>
                        <a:t>Оказание муниципальной услуги культурно-досугового   обслуживания населения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+mn-cs"/>
                        </a:rPr>
                        <a:t>Сохранение и приумножение культурного потенциала Молоковского района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321,3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2" charset="0"/>
                          <a:ea typeface="+mn-ea"/>
                          <a:cs typeface="Arial Unicode MS" charset="0"/>
                        </a:rPr>
                        <a:t>Сохранение и развитие музейного дела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Развитие массового спорта и физкультурно-оздоровительного движения среди всех возрастных групп и категорий Молоковского района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60,0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Проведение официальных физкультурно-оздоровительных мероприятий для всех возрастных групп и категорий Молоковского района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itchFamily="32" charset="0"/>
                        <a:ea typeface="+mn-ea"/>
                        <a:cs typeface="Arial Unicode MS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1137668"/>
                  </a:ext>
                </a:extLst>
              </a:tr>
              <a:tr h="22145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Содержание централизованной бухгалтерии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1143,2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 Оплата труда, программное обеспечение, канцтовары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145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Улучшение качества предоставления туристических услуг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5,0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Изготовление и распространение сувенирной продукции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6534438"/>
                  </a:ext>
                </a:extLst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Обеспечивающая подпрограмма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968,2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Содержание аппарата отдела культуры, молодежной политики, спорта и туризма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Всего по программе культуры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12 244,0</a:t>
                      </a: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2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36000" marR="36000" marT="0" marB="0" anchor="b" horzOverflow="overflow">
                    <a:lnL>
                      <a:noFill/>
                    </a:lnL>
                    <a:lnR>
                      <a:noFill/>
                    </a:lnR>
                    <a:lnT w="576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6785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90947" cy="1196752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2" name="Прямоугольник 1"/>
          <p:cNvSpPr/>
          <p:nvPr/>
        </p:nvSpPr>
        <p:spPr>
          <a:xfrm>
            <a:off x="2286000" y="600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Расходы бюджета на реализацию муниципальных программ в 2019 году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391043"/>
              </p:ext>
            </p:extLst>
          </p:nvPr>
        </p:nvGraphicFramePr>
        <p:xfrm>
          <a:off x="35495" y="1511300"/>
          <a:ext cx="9073009" cy="5250534"/>
        </p:xfrm>
        <a:graphic>
          <a:graphicData uri="http://schemas.openxmlformats.org/drawingml/2006/table">
            <a:tbl>
              <a:tblPr/>
              <a:tblGrid>
                <a:gridCol w="672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   тыс. руб.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0523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«Молодёжь Молоковского района на 2017-2021 годы»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Развитие деятельности, направленной на формирование здорового образа жизни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2.</a:t>
                      </a:r>
                      <a:r>
                        <a:rPr lang="ru-RU" sz="1400" b="0" i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Поддержка общественно значимых молодежных инициатив и деятельности детских и молодежных общественных объединений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3.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Поддержка эффективных моделей и форм вовлечения подростков и молодежи в трудовую деятельность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120,0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15,0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25,0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Проведение районного палаточного лагеря «Зелёный дом»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Проведение конкурса по профилактике асоциального поведения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Содействие трудоустройству несовершеннолетних в свободное от учёбы время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325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2.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«Социальная поддержка населения Молоковского района на 2017-2021»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Предоставление соц. поддержки отдельным категориям граждан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15,0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89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Выплаты молодым специалистам, прибывшим в Молоковский район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6909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014736"/>
              </p:ext>
            </p:extLst>
          </p:nvPr>
        </p:nvGraphicFramePr>
        <p:xfrm>
          <a:off x="179512" y="927557"/>
          <a:ext cx="8964488" cy="6188269"/>
        </p:xfrm>
        <a:graphic>
          <a:graphicData uri="http://schemas.openxmlformats.org/drawingml/2006/table">
            <a:tbl>
              <a:tblPr/>
              <a:tblGrid>
                <a:gridCol w="6267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8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67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0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043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076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2.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Обеспечение социальной защиты, повышение качества жизни медицинских работников посредством поощрительных выплат в соответствии с объемами, сложностью и эффективностью медицинской помощи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3.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Обеспечение жилыми помещениями, детей-сирот, детей, оставшимися без попечения родителей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4. Предоставление иных форм социальной поддержки иным категориям граждан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175,4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1707,4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1404,0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Поощрительные выплаты медицинским работникам в соответствии с объёмами, сложностью и эффективностью мед. помощи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Обеспечение жилыми помещениями детей-сирот, детей, оставшихся без попечения родителей</a:t>
                      </a:r>
                    </a:p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Компенсация расходов по оплате жилых помещений, отопления и освещения педагогическим работникам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434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3.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«Содействие охране окружающей среды Молоковского района на 2019-2023 годы»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1. Предупреждение особо опасных заболеваний животных на территории района. Снижение риска заболеваемости бешенством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10,5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Организация проведения мероприятий по предупреждению и ликвидации болезней животных, их лечению, отлову и содержанию безнадзорных животных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439863" y="260649"/>
            <a:ext cx="6588521" cy="50405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продолжение</a:t>
            </a:r>
          </a:p>
        </p:txBody>
      </p:sp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899592" cy="980728"/>
          </a:xfrm>
          <a:prstGeom prst="rect">
            <a:avLst/>
          </a:prstGeom>
          <a:ln cmpd="sng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233447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0"/>
            <a:ext cx="899592" cy="980729"/>
          </a:xfrm>
          <a:prstGeom prst="rect">
            <a:avLst/>
          </a:prstGeom>
          <a:ln cmpd="sng">
            <a:noFill/>
          </a:ln>
          <a:effectLst/>
        </p:spPr>
      </p:pic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380880"/>
              </p:ext>
            </p:extLst>
          </p:nvPr>
        </p:nvGraphicFramePr>
        <p:xfrm>
          <a:off x="35495" y="980729"/>
          <a:ext cx="9108504" cy="6120917"/>
        </p:xfrm>
        <a:graphic>
          <a:graphicData uri="http://schemas.openxmlformats.org/drawingml/2006/table">
            <a:tbl>
              <a:tblPr/>
              <a:tblGrid>
                <a:gridCol w="636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5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1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58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9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7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 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754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4.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«Обеспечение правопорядка и безопасности населения Молоковского района на 2017-2021 годы»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Создание на территории Молоковского района системы обеспечения вызова экстренных оперативных служб по единому номеру «112», обеспечение функционирования МКУ ЕДДС Молоковского района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2.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Осуществление подготовки и содержания в готовности необходимых сил и средств для защиты населения, и территории Молоковского района от чрезвычайных ситуаций и безопасности людей на водных объектах на территории Молоковского района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3. </a:t>
                      </a:r>
                      <a:r>
                        <a:rPr lang="ru-RU" sz="1400" b="0" i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Совершенствование системы профилактики немедицинского потребления наркотиков в Молоковском районе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1230,1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10,0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15,0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Обеспечение функционирования МКУ ЕДДС  Молоковского района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Предупреждение и ликвидация чрезвычайных ситуаций природного и техногенного характера на территории Молоковского района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Проведение ежегодного конкурса проектов и программ по профилактике асоциального поведения подростков и молодёжи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03648" y="188640"/>
            <a:ext cx="6588521" cy="51774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15567742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90947" cy="1124744"/>
          </a:xfrm>
          <a:prstGeom prst="rect">
            <a:avLst/>
          </a:prstGeom>
          <a:ln cmpd="sng">
            <a:noFill/>
          </a:ln>
          <a:effectLst/>
        </p:spPr>
      </p:pic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4321161"/>
              </p:ext>
            </p:extLst>
          </p:nvPr>
        </p:nvGraphicFramePr>
        <p:xfrm>
          <a:off x="32892" y="1268760"/>
          <a:ext cx="9111108" cy="5079759"/>
        </p:xfrm>
        <a:graphic>
          <a:graphicData uri="http://schemas.openxmlformats.org/drawingml/2006/table">
            <a:tbl>
              <a:tblPr/>
              <a:tblGrid>
                <a:gridCol w="63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49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085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01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5.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«Развитие сферы  дорожного хозяйства Молоковского района на 2017-2021 годы»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Обеспечение развития дорожного хозяйства в Молоковском районе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2.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Поддержка муниципальных образований Молоковского района по проведению мероприятий, направленных на сохранение и улучшение транспортно- эксплуатационного состояния автомобильных дорог общего пользования местного значения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6990,5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1500,0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Microsoft YaHei" charset="0"/>
                          <a:cs typeface="Microsoft YaHei" charset="0"/>
                        </a:rPr>
                        <a:t>Содержание автомобильных дорог местного значения и регионального значения 3 класса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Предоставление иных межбюджетных трансфертов на ремонт автомобильных дорог общего пользования местного значения населенных пунктов поселений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19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6.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«Поддержка развития малого и среднего предпринимательства в Молоковском районе на 2017-2021 годы»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Укрепление позиции малого и среднего предпринимательства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3,0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Проведение семинаров, круглых столов, встреч по актуальным вопросам предпринимательства с целью повышения их профессионального уровня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1439863" y="360363"/>
            <a:ext cx="6588521" cy="76438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продолжение</a:t>
            </a:r>
          </a:p>
        </p:txBody>
      </p:sp>
    </p:spTree>
    <p:extLst>
      <p:ext uri="{BB962C8B-B14F-4D97-AF65-F5344CB8AC3E}">
        <p14:creationId xmlns:p14="http://schemas.microsoft.com/office/powerpoint/2010/main" val="11146477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884694"/>
              </p:ext>
            </p:extLst>
          </p:nvPr>
        </p:nvGraphicFramePr>
        <p:xfrm>
          <a:off x="32892" y="692696"/>
          <a:ext cx="9111108" cy="8570586"/>
        </p:xfrm>
        <a:graphic>
          <a:graphicData uri="http://schemas.openxmlformats.org/drawingml/2006/table">
            <a:tbl>
              <a:tblPr/>
              <a:tblGrid>
                <a:gridCol w="63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40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01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7.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«Муниципальное управление и гражданское общество Молоковского района на 2017-2021 годы»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Обеспечение информационной открытости ОМСУ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2. </a:t>
                      </a: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Повышение эффективности Муниципальной службы на территории Молоковского района, улучшение качества предоставления муниципальных услуг и организации работы по решению вопросов местного значения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lang="ru-RU" sz="1400" b="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3. Поддержка социально- ориентированных некоммерческих организаций и объединений в Молоковском районе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300,0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61,1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30,0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8,1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85,0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50,0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25,0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55,6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7,0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72,0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Субсидии на поддержку редакции районной газеты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Выплата доплаты к государственной пенсии муниципальным пенсионерам района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Организация работы КУИ по оценке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муниц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. имущества и межеваний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зем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. участков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Составление списков кандидатов в присяжные заседатели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Проведение встреч, семинаров по вопросам районного значения, торжественных мероприятий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Оказание матер помощи, премирование с целью поощрения граждан за хорошие показатели в работе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Взносы в Ассоциацию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мун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 образований Тверской области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Оказание финансовой поддержки деятельности районной общественной организации ветеранов войны и труда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Оказание финансовой поддержки деятельности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Молоковской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группы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Бежецкого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 отделения Всероссийской организации слепых и слабовидящих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Оказание поддержки почетным гражданам Молоковского района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1439861" y="247653"/>
            <a:ext cx="6588521" cy="44504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продолжение</a:t>
            </a:r>
          </a:p>
        </p:txBody>
      </p:sp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-1"/>
            <a:ext cx="827584" cy="908721"/>
          </a:xfrm>
          <a:prstGeom prst="rect">
            <a:avLst/>
          </a:prstGeom>
          <a:ln cmpd="sng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0819525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501753"/>
              </p:ext>
            </p:extLst>
          </p:nvPr>
        </p:nvGraphicFramePr>
        <p:xfrm>
          <a:off x="32892" y="1268760"/>
          <a:ext cx="9075612" cy="4673440"/>
        </p:xfrm>
        <a:graphic>
          <a:graphicData uri="http://schemas.openxmlformats.org/drawingml/2006/table">
            <a:tbl>
              <a:tblPr/>
              <a:tblGrid>
                <a:gridCol w="637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61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6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14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4694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0304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5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Обеспечивающая подпрограмма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1018,4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14521,0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127,6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297,4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66,0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Глава муниципального образования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Центральный аппарат органов местного самоуправления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ЗАГС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Комиссия по делам несовершеннолетних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0"/>
                          <a:cs typeface="Microsoft YaHei" charset="0"/>
                        </a:rPr>
                        <a:t>Административная комиссия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5699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МП МО «Молоковский район» «Развитие жилищно-коммунальной инфраструктуры и бытовых услуг на 2017-2021 годы»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Обеспечение развития системы жилищно-коммунального хозяйства МО «Молоковский район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10,0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lang="ru-RU" sz="140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Проведение текущего ремонта и обслуживание тепловых сетей п Молоково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072412"/>
                  </a:ext>
                </a:extLst>
              </a:tr>
            </a:tbl>
          </a:graphicData>
        </a:graphic>
      </p:graphicFrame>
      <p:pic>
        <p:nvPicPr>
          <p:cNvPr id="4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" y="1"/>
            <a:ext cx="827584" cy="1052736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2051720" y="332656"/>
            <a:ext cx="55446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продолжение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907704" y="1092488"/>
            <a:ext cx="5400600" cy="42029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800" b="1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Вводная часть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Доходы бюджета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Расходы бюджета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8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Межбюджетные отношения</a:t>
            </a:r>
          </a:p>
        </p:txBody>
      </p:sp>
    </p:spTree>
    <p:extLst>
      <p:ext uri="{BB962C8B-B14F-4D97-AF65-F5344CB8AC3E}">
        <p14:creationId xmlns:p14="http://schemas.microsoft.com/office/powerpoint/2010/main" val="8881038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439861" y="247653"/>
            <a:ext cx="6588521" cy="1008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dirty="0">
                <a:solidFill>
                  <a:srgbClr val="000000"/>
                </a:solidFill>
                <a:latin typeface="Calibri" pitchFamily="32" charset="0"/>
                <a:ea typeface="Microsoft YaHei" charset="0"/>
                <a:cs typeface="Microsoft YaHei" charset="0"/>
              </a:rPr>
              <a:t>продолжение</a:t>
            </a:r>
          </a:p>
        </p:txBody>
      </p:sp>
      <p:graphicFrame>
        <p:nvGraphicFramePr>
          <p:cNvPr id="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813918"/>
              </p:ext>
            </p:extLst>
          </p:nvPr>
        </p:nvGraphicFramePr>
        <p:xfrm>
          <a:off x="33763" y="1439206"/>
          <a:ext cx="9036495" cy="3557031"/>
        </p:xfrm>
        <a:graphic>
          <a:graphicData uri="http://schemas.openxmlformats.org/drawingml/2006/table">
            <a:tbl>
              <a:tblPr/>
              <a:tblGrid>
                <a:gridCol w="631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988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797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297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1872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№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Наименование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Подпрограмма, задача МП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Сумма  </a:t>
                      </a:r>
                      <a:r>
                        <a:rPr kumimoji="0" lang="ru-RU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тыс.руб</a:t>
                      </a: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.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76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Microsoft YaHei" charset="0"/>
                          <a:cs typeface="Microsoft YaHei" charset="0"/>
                        </a:rPr>
                        <a:t>мероприятие</a:t>
                      </a:r>
                    </a:p>
                  </a:txBody>
                  <a:tcPr marL="90000" marR="90000" marT="157896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3227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9.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МП МО «Молоковский район» «Создание системы управления местными финансами , обеспечивающей законность, эффективность и плановость финансирования полномочий  МО «Молоковский район» на 2017-2021 годы»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2" charset="0"/>
                        <a:ea typeface="Microsoft YaHei" charset="0"/>
                        <a:cs typeface="Microsoft YaHei" charset="0"/>
                      </a:endParaRP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1. Обеспечивающая программа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3924,1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10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2" charset="0"/>
                          <a:ea typeface="Microsoft YaHei" charset="0"/>
                          <a:cs typeface="Microsoft YaHei" charset="0"/>
                        </a:rPr>
                        <a:t>Расходы по центральному аппарату ОМСУ</a:t>
                      </a:r>
                    </a:p>
                  </a:txBody>
                  <a:tcPr marL="90000" marR="90000" marT="46800" marB="46800" horzOverflow="overflow">
                    <a:lnL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2534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1"/>
            <a:ext cx="990947" cy="1268760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1295400" y="503239"/>
            <a:ext cx="7343775" cy="621506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Межбюджетные отношения</a:t>
            </a: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990947" y="1412777"/>
            <a:ext cx="7704856" cy="479434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В   связи с </a:t>
            </a:r>
            <a:r>
              <a:rPr lang="ru-RU" sz="2000" dirty="0">
                <a:ea typeface="Times New Roman" panose="02020603050405020304" pitchFamily="18" charset="0"/>
              </a:rPr>
              <a:t>объединением сельских поселений в 2016 году</a:t>
            </a: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выделение иных межбюджетных трансфертов </a:t>
            </a:r>
            <a:r>
              <a:rPr lang="ru-RU" sz="2000" dirty="0"/>
              <a:t>из бюджета Молоковского района в целях обеспечения сбалансированности бюджетов поселений, входящих в состав Молоковского района начиная с 2018 года бюджетом МО Молоковский район </a:t>
            </a:r>
            <a:r>
              <a:rPr lang="ru-RU" sz="2000" dirty="0">
                <a:ea typeface="Times New Roman" panose="02020603050405020304" pitchFamily="18" charset="0"/>
              </a:rPr>
              <a:t>не предусмотрено.  </a:t>
            </a:r>
            <a:endParaRPr lang="ru-RU" sz="2000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algn="just"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Планируется продолжить практику выделения бюджетам поселений иных межбюджетных трансфертов из бюджета муниципального района</a:t>
            </a:r>
            <a:r>
              <a:rPr lang="ru-RU" sz="2000" dirty="0"/>
              <a:t> </a:t>
            </a: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в целях </a:t>
            </a:r>
            <a:r>
              <a:rPr lang="ru-RU" sz="2000" dirty="0" err="1">
                <a:solidFill>
                  <a:srgbClr val="000000"/>
                </a:solidFill>
                <a:ea typeface="Microsoft YaHei" charset="0"/>
                <a:cs typeface="Microsoft YaHei" charset="0"/>
              </a:rPr>
              <a:t>софинансирования</a:t>
            </a:r>
            <a:r>
              <a:rPr lang="ru-RU" sz="20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отдельных расходных полномочий поселений по решению вопросов местного значения поселений муниципального района.</a:t>
            </a:r>
          </a:p>
          <a:p>
            <a:pPr algn="just"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000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>
              <a:spcBef>
                <a:spcPts val="1200"/>
              </a:spcBef>
              <a:spcAft>
                <a:spcPts val="10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000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30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3216275" y="3176588"/>
            <a:ext cx="2871788" cy="577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32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Вводная часть</a:t>
            </a:r>
          </a:p>
        </p:txBody>
      </p:sp>
    </p:spTree>
    <p:extLst>
      <p:ext uri="{BB962C8B-B14F-4D97-AF65-F5344CB8AC3E}">
        <p14:creationId xmlns:p14="http://schemas.microsoft.com/office/powerpoint/2010/main" val="1667585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49250" y="1412776"/>
            <a:ext cx="8794750" cy="5256311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Бюджет - 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Бюджетная система Российской Федерации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- </a:t>
            </a: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основанная на экономических отношениях и государственном устройстве Российской Федерации, регулируемая законодательством Российской Федерации совокупность федерального бюджета, бюджетов субъектов Российской Федерации, местных бюджетов и бюджетов государственных внебюджетных фондов;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1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       (Бюджетный кодекс Российской Федерации статья 6)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Бюджетная система Российской Федерации основана на принципах: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</a:t>
            </a: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1. Единства бюджетной системы Российской Федерации;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2. Разграничения доходов, расходов и источников финансирования дефицитов бюджетов между бюджетами бюджетной системы РФ;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3. Самостоятельности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4. Равенства бюджетных прав субъектов РФ, муниципальных образований;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5. Полноты отражения доходов, расходов и источников финансирования дефицитов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6. Сбалансированности бюджета;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7. Эффективности использования бюджетных средств;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8. Общего (совокупного) покрытия расходов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9. Прозрачности (открытости);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10. Достоверности бюджета;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11. Адресности и целевого характера бюджетных средств;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12. Подведомственности расходов бюджетов;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13. Единства кассы.</a:t>
            </a:r>
          </a:p>
          <a:p>
            <a:pPr algn="just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1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   (Бюджетный кодекс Российской Федерации статья 28)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03848" y="691183"/>
            <a:ext cx="3249141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spcBef>
                <a:spcPts val="1200"/>
              </a:spcBef>
              <a:spcAft>
                <a:spcPts val="1200"/>
              </a:spcAft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Понятия и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2066208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upload.wikimedia.org/wikipedia/commons/1/19/Coat_of_Arms_of_Molokovsky_rayon_%28Tver_oblast%29.png">
            <a:extLst>
              <a:ext uri="{FF2B5EF4-FFF2-40B4-BE49-F238E27FC236}">
                <a16:creationId xmlns:a16="http://schemas.microsoft.com/office/drawing/2014/main" id="{A609F8B5-3FD2-4480-AC08-0C4C88A3FD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9C117FA2-B2D4-4507-9135-5B7D20D99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1200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Понятия и Термины</a:t>
            </a:r>
            <a:b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</a:b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8CDB55-6B3A-4EA7-B26F-BB34A222E2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778"/>
            <a:ext cx="8229600" cy="4713386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6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charset="0"/>
                <a:cs typeface="Times New Roman" panose="02020603050405020304" pitchFamily="18" charset="0"/>
              </a:rPr>
              <a:t>Принцип прозрачности (открытости) означает:</a:t>
            </a:r>
          </a:p>
          <a:p>
            <a:pPr marL="0" lvl="0" indent="0" algn="just">
              <a:spcBef>
                <a:spcPts val="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2600" b="1" dirty="0">
              <a:solidFill>
                <a:srgbClr val="000000"/>
              </a:solidFill>
              <a:latin typeface="Times New Roman" panose="02020603050405020304" pitchFamily="18" charset="0"/>
              <a:ea typeface="Microsoft YaHei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обязательное опубликование в средствах массовой информации утвержденных бюджетов и отчетов об их исполнении, полноту представления информации о ходе исполнения бюджетов;</a:t>
            </a:r>
          </a:p>
          <a:p>
            <a:pPr indent="342900" algn="just">
              <a:spcAft>
                <a:spcPts val="0"/>
              </a:spcAft>
            </a:pP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обязательную открытость для общества и средств массовой информации проектов бюджетов, внесенных в законодательные (представительные) органы государственной власти (представительные органы муниципальных образований), процедур рассмотрения и принятия решений по проектам бюджетов;</a:t>
            </a:r>
          </a:p>
          <a:p>
            <a:pPr indent="342900" algn="just">
              <a:spcAft>
                <a:spcPts val="0"/>
              </a:spcAft>
            </a:pP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доступа к информации, размещенной в информационно-телекоммуникационной сети "Интернет" на едином портале бюджетной системы Российской Федерации;</a:t>
            </a:r>
          </a:p>
          <a:p>
            <a:pPr indent="342900" algn="just">
              <a:spcAft>
                <a:spcPts val="0"/>
              </a:spcAft>
            </a:pPr>
            <a:endParaRPr lang="ru-RU" sz="2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sz="2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стабильность и (или) преемственность бюджетной классификации Российской Федерации.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       (Бюджетный кодекс Российской Федерации статья 36)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164716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60363" y="1368425"/>
            <a:ext cx="8604125" cy="5327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85750" indent="457200"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Доходы бюджета – </a:t>
            </a:r>
          </a:p>
          <a:p>
            <a:pPr marL="285750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поступающие в бюджет денежные средства, за исключением средств, являющихся в соответствии с Бюджетным Кодексом РФ источниками финансирования дефицита бюджета;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Расходы бюджета -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выплачиваемые из бюджета денежные средства, за исключением средств, являющихся в соответствии с Бюджетным Кодексом РФ источниками финансирования дефицита бюджета;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Дефицит бюджета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превышение расходов бюджета над его доходами;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Межбюджетные отношения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Межбюджетные трансферты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Государственный или муниципальный долг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обязательства, возникающие из государственных или муниципальных заимствований, гарантий по обязательствам третьих лиц, другие обязательства в соответствии с видами долговых обязательств, установленными Бюджетным Кодексом РФ, принятые на себя Российской Федерацией, субъектом Российской Федерации или муниципальным образованием;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67075" y="720725"/>
            <a:ext cx="2889101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0" algn="ctr">
              <a:spcBef>
                <a:spcPts val="1200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Понятия и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226582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15900" y="1439863"/>
            <a:ext cx="8997950" cy="47021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Муниципальная  программа </a:t>
            </a:r>
            <a:r>
              <a:rPr lang="ru-RU" sz="1600" dirty="0" err="1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Молоковского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района </a:t>
            </a: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(далее -  муниципальная  программа)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документ стратегического планирования, содержащий комплекс планируемых мероприятий, взаимоувязанных по задачам, срокам осуществления, исполнителям и ресурсам и обеспечивающих наиболее эффективное достижение целей и решение задач социально-экономического развития Молоковского района;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Подпрограмма  муниципальной  программы </a:t>
            </a: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(далее - подпрограмма)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часть муниципальной  программы, являющаяся одним из направлений реализации муниципальной  программы и обеспечивающая достижение целей муниципальной программы;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Администратор муниципальной программы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местная администрация или  структурное подразделение местной администрации, являющиеся главными распорядителями средств местного бюджета и несущие ответственность за реализацию муниципальной  программы и ее эффективность;</a:t>
            </a:r>
          </a:p>
          <a:p>
            <a:pPr marL="285750" indent="45720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Главный администратор программы – </a:t>
            </a:r>
          </a:p>
          <a:p>
            <a:pPr marL="285750"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администратор муниципальной программы, координирующий деятельность других администраторов муниципальной программы по разработке и реализации муниципальной программы и (или) ее подпрограмм  и определенный при наличии двух и более администраторов муниципальной программы, а также выполняющий функции администратора муниципальной программы в части, касающейся его полномочий;</a:t>
            </a: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267075" y="720725"/>
            <a:ext cx="2961109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0" algn="ctr">
              <a:spcBef>
                <a:spcPts val="1200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Понятия и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3039444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1/19/Coat_of_Arms_of_Molokovsky_rayon_%28Tver_oblast%29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0"/>
            <a:ext cx="990947" cy="1412777"/>
          </a:xfrm>
          <a:prstGeom prst="rect">
            <a:avLst/>
          </a:prstGeom>
          <a:ln cmpd="sng">
            <a:noFill/>
          </a:ln>
          <a:effectLst/>
        </p:spPr>
      </p:pic>
      <p:sp>
        <p:nvSpPr>
          <p:cNvPr id="3" name="Text Box 1"/>
          <p:cNvSpPr txBox="1">
            <a:spLocks noChangeArrowheads="1"/>
          </p:cNvSpPr>
          <p:nvPr/>
        </p:nvSpPr>
        <p:spPr bwMode="auto">
          <a:xfrm>
            <a:off x="20307" y="476672"/>
            <a:ext cx="9267947" cy="638132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  <a:p>
            <a:pPr algn="just">
              <a:spcBef>
                <a:spcPts val="6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  <a:p>
            <a:pPr marL="285750" indent="-28575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Цель муниципальной программы - 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состояние дел в сфере реализации муниципальной программы, которое определяется главным администратором муниципальной программы в качестве ориентира своей деятельности при выполнении комплекса мероприятий и характеризуются количественными и (или) качественными показателями;</a:t>
            </a:r>
          </a:p>
          <a:p>
            <a:pPr marL="285750" indent="-28575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Задача подпрограммы - 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направление деятельности главного администратора муниципальной программы и (или) администратора (администраторов) муниципальной программы, обеспечивающее достижение цели или целей муниципальной программы во взаимосвязи с другими задачами подпрограммы;</a:t>
            </a:r>
          </a:p>
          <a:p>
            <a:pPr marL="285750" indent="-28575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Мероприятие подпрограммы </a:t>
            </a: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(далее - мероприятие) - 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конкретное действие главного администратора муниципальной программы и (или) администратора (администраторов) муниципальной программы для решения соответствующей задачи подпрограммы;</a:t>
            </a:r>
          </a:p>
          <a:p>
            <a:pPr marL="285750" indent="-28575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Показатель цели муниципальной программы - 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конечный результат реализации муниципальной программы, выраженный в количественно измеримых показателях достижения цели муниципальной программы;</a:t>
            </a:r>
          </a:p>
          <a:p>
            <a:pPr marL="285750" indent="-28575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Показатель задачи подпрограммы - 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конечный результат выполнения подпрограммы, выраженный в количественно измеримых показателях решения задачи подпрограммы;</a:t>
            </a:r>
          </a:p>
          <a:p>
            <a:pPr marL="285750" indent="-285750">
              <a:spcBef>
                <a:spcPts val="600"/>
              </a:spcBef>
              <a:buClrTx/>
              <a:buFont typeface="Arial" panose="020B0604020202020204" pitchFamily="34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Показатель мероприятия подпрограммы (административного мероприятия) -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400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непосредственный результат выполнения мероприятия подпрограммы (административного мероприятия), выраженный в количественно измеримых показателях;</a:t>
            </a:r>
          </a:p>
          <a:p>
            <a:pPr>
              <a:spcBef>
                <a:spcPts val="600"/>
              </a:spcBef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400" dirty="0">
              <a:solidFill>
                <a:srgbClr val="000000"/>
              </a:solidFill>
              <a:latin typeface="Times New Roman" pitchFamily="16" charset="0"/>
              <a:ea typeface="Microsoft YaHei" charset="0"/>
              <a:cs typeface="Microsoft YaHei" charset="0"/>
            </a:endParaRPr>
          </a:p>
        </p:txBody>
      </p:sp>
      <p:sp>
        <p:nvSpPr>
          <p:cNvPr id="4" name="Text Box 1"/>
          <p:cNvSpPr txBox="1">
            <a:spLocks noChangeArrowheads="1"/>
          </p:cNvSpPr>
          <p:nvPr/>
        </p:nvSpPr>
        <p:spPr bwMode="auto">
          <a:xfrm>
            <a:off x="3779912" y="678968"/>
            <a:ext cx="2664296" cy="3952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lvl="0" algn="ctr">
              <a:spcBef>
                <a:spcPts val="1200"/>
              </a:spcBef>
              <a:spcAft>
                <a:spcPts val="120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 pitchFamily="16" charset="0"/>
                <a:ea typeface="Microsoft YaHei" charset="0"/>
                <a:cs typeface="Microsoft YaHei" charset="0"/>
              </a:rPr>
              <a:t>Понятия и Термины</a:t>
            </a:r>
          </a:p>
        </p:txBody>
      </p:sp>
    </p:spTree>
    <p:extLst>
      <p:ext uri="{BB962C8B-B14F-4D97-AF65-F5344CB8AC3E}">
        <p14:creationId xmlns:p14="http://schemas.microsoft.com/office/powerpoint/2010/main" val="1291902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5688</TotalTime>
  <Words>2750</Words>
  <Application>Microsoft Office PowerPoint</Application>
  <PresentationFormat>Экран (4:3)</PresentationFormat>
  <Paragraphs>708</Paragraphs>
  <Slides>31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Понятия и Термины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Марина</cp:lastModifiedBy>
  <cp:revision>269</cp:revision>
  <cp:lastPrinted>2016-02-25T07:31:59Z</cp:lastPrinted>
  <dcterms:created xsi:type="dcterms:W3CDTF">2014-12-15T12:40:51Z</dcterms:created>
  <dcterms:modified xsi:type="dcterms:W3CDTF">2019-01-15T08:06:47Z</dcterms:modified>
</cp:coreProperties>
</file>